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7" r:id="rId2"/>
    <p:sldId id="299" r:id="rId3"/>
    <p:sldId id="300" r:id="rId4"/>
    <p:sldId id="297" r:id="rId5"/>
    <p:sldId id="263" r:id="rId6"/>
    <p:sldId id="268" r:id="rId7"/>
    <p:sldId id="266" r:id="rId8"/>
    <p:sldId id="289" r:id="rId9"/>
    <p:sldId id="273" r:id="rId10"/>
    <p:sldId id="295" r:id="rId11"/>
    <p:sldId id="323" r:id="rId12"/>
    <p:sldId id="309" r:id="rId13"/>
    <p:sldId id="318" r:id="rId14"/>
    <p:sldId id="310" r:id="rId15"/>
    <p:sldId id="311" r:id="rId16"/>
    <p:sldId id="319" r:id="rId17"/>
    <p:sldId id="314" r:id="rId18"/>
    <p:sldId id="315" r:id="rId19"/>
    <p:sldId id="305" r:id="rId20"/>
    <p:sldId id="306" r:id="rId21"/>
    <p:sldId id="307" r:id="rId22"/>
    <p:sldId id="308" r:id="rId23"/>
    <p:sldId id="262" r:id="rId24"/>
    <p:sldId id="302" r:id="rId25"/>
    <p:sldId id="303" r:id="rId26"/>
    <p:sldId id="304" r:id="rId27"/>
    <p:sldId id="320" r:id="rId28"/>
    <p:sldId id="312" r:id="rId29"/>
    <p:sldId id="313" r:id="rId30"/>
    <p:sldId id="316" r:id="rId31"/>
    <p:sldId id="317" r:id="rId32"/>
    <p:sldId id="321" r:id="rId33"/>
    <p:sldId id="322" r:id="rId34"/>
    <p:sldId id="28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110" d="100"/>
          <a:sy n="110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66600-5E3A-4418-B592-320BBF517A4A}" type="datetimeFigureOut">
              <a:rPr lang="en-US" smtClean="0"/>
              <a:t>11/24/2014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5F2FA-B293-4C09-92D9-B47CD2B8B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3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5F2FA-B293-4C09-92D9-B47CD2B8BB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85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02756" indent="-270291" algn="ctr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081164" indent="-216233" algn="ctr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513629" indent="-216233" algn="ctr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1946095" indent="-216233" algn="ctr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378560" indent="-216233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811026" indent="-216233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243491" indent="-216233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75957" indent="-216233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fld id="{44F7AE8F-400A-40B1-B0BD-64C0D1D2238A}" type="slidenum">
              <a:rPr lang="en-US" smtClean="0">
                <a:latin typeface="Arial" charset="0"/>
              </a:rPr>
              <a:pPr algn="r" eaLnBrk="1" hangingPunct="1">
                <a:defRPr/>
              </a:pPr>
              <a:t>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3831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ECA06D-EAC6-4BB9-8DEB-9DF9A9259888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923E1B-D79D-4CAF-BD4F-ABC6778B0102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4B05C-0878-4A99-85BB-394622E473A8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FBE62-3ED0-4A12-BBC7-23F15043053F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49FF8-5CA9-4D40-9E0F-0CD39063F523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13A57E-2F83-4539-ADF4-C58FF39DDA36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580811-6651-46E5-A0A7-8EA05E587A6D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9DBE08-C6AD-4453-8FE4-186B6686516E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E9235-198C-4FF7-ABDA-1B7E43D2E050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22450E4-44FA-4E5B-8D43-81F61A8F7C42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A86FC0-D0E6-444F-ADC3-72216E82A01A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2AB3EC-5041-43E9-9233-7C639A41CCC8}" type="datetime1">
              <a:rPr lang="en-US" smtClean="0"/>
              <a:t>11/24/2014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7958" y="1374989"/>
            <a:ext cx="6400800" cy="351625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Financial Overview of Danville Utilities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486400"/>
            <a:ext cx="5943600" cy="1199704"/>
          </a:xfrm>
        </p:spPr>
        <p:txBody>
          <a:bodyPr>
            <a:normAutofit fontScale="70000" lnSpcReduction="20000"/>
          </a:bodyPr>
          <a:lstStyle/>
          <a:p>
            <a:pPr algn="ctr" fontAlgn="base">
              <a:spcAft>
                <a:spcPct val="0"/>
              </a:spcAft>
            </a:pPr>
            <a:r>
              <a:rPr lang="en-US" sz="2600" dirty="0">
                <a:latin typeface="Arial" charset="0"/>
                <a:cs typeface="Arial" charset="0"/>
              </a:rPr>
              <a:t>Dawn Lund</a:t>
            </a:r>
          </a:p>
          <a:p>
            <a:pPr algn="ctr" fontAlgn="base">
              <a:spcAft>
                <a:spcPct val="0"/>
              </a:spcAft>
            </a:pPr>
            <a:r>
              <a:rPr lang="en-US" sz="2600" dirty="0">
                <a:latin typeface="Arial" charset="0"/>
                <a:cs typeface="Arial" charset="0"/>
              </a:rPr>
              <a:t>Vice-President</a:t>
            </a:r>
          </a:p>
          <a:p>
            <a:pPr algn="ctr" fontAlgn="base">
              <a:spcAft>
                <a:spcPct val="0"/>
              </a:spcAft>
            </a:pPr>
            <a:r>
              <a:rPr lang="en-US" sz="2600" dirty="0">
                <a:latin typeface="Arial" charset="0"/>
                <a:cs typeface="Arial" charset="0"/>
              </a:rPr>
              <a:t>Utility Financial </a:t>
            </a:r>
            <a:r>
              <a:rPr lang="en-US" sz="2600" dirty="0" smtClean="0">
                <a:latin typeface="Arial" charset="0"/>
                <a:cs typeface="Arial" charset="0"/>
              </a:rPr>
              <a:t>Solutions</a:t>
            </a:r>
            <a:endParaRPr lang="en-US" sz="2600" dirty="0">
              <a:latin typeface="Arial" charset="0"/>
              <a:cs typeface="Arial" charset="0"/>
            </a:endParaRPr>
          </a:p>
          <a:p>
            <a:pPr algn="ctr" fontAlgn="base">
              <a:spcAft>
                <a:spcPct val="0"/>
              </a:spcAft>
            </a:pPr>
            <a:r>
              <a:rPr lang="en-US" sz="2600" dirty="0" smtClean="0">
                <a:latin typeface="Arial" charset="0"/>
                <a:cs typeface="Arial" charset="0"/>
              </a:rPr>
              <a:t>www.ufsweb.com</a:t>
            </a:r>
          </a:p>
          <a:p>
            <a:endParaRPr lang="en-US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45" y="198093"/>
            <a:ext cx="8137827" cy="933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21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839200" y="6492875"/>
            <a:ext cx="253753" cy="365125"/>
          </a:xfrm>
        </p:spPr>
        <p:txBody>
          <a:bodyPr/>
          <a:lstStyle/>
          <a:p>
            <a:pPr>
              <a:defRPr/>
            </a:pPr>
            <a:fld id="{16280636-1EE8-4353-BAEE-ABDD6CE1EA87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909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924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800" dirty="0" smtClean="0">
                <a:latin typeface="Arial" charset="0"/>
                <a:cs typeface="Arial" charset="0"/>
              </a:rPr>
              <a:t>Why is Cost of Service Important?</a:t>
            </a:r>
          </a:p>
        </p:txBody>
      </p:sp>
      <p:pic>
        <p:nvPicPr>
          <p:cNvPr id="89091" name="Picture 4" descr="j0281226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752600"/>
            <a:ext cx="2352675" cy="3881438"/>
          </a:xfrm>
        </p:spPr>
      </p:pic>
      <p:sp>
        <p:nvSpPr>
          <p:cNvPr id="8909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124200" y="1997075"/>
            <a:ext cx="5422900" cy="41751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500" dirty="0" smtClean="0">
                <a:latin typeface="Arial" charset="0"/>
                <a:cs typeface="Arial" charset="0"/>
              </a:rPr>
              <a:t>Cost of service is:</a:t>
            </a:r>
          </a:p>
          <a:p>
            <a:pPr lvl="1" eaLnBrk="1" hangingPunct="1"/>
            <a:r>
              <a:rPr lang="en-US" sz="2500" dirty="0" smtClean="0">
                <a:latin typeface="Arial" charset="0"/>
                <a:cs typeface="Arial" charset="0"/>
              </a:rPr>
              <a:t>A method to equitably allocate the revenue requirements of the utility among the various customer classes of service</a:t>
            </a:r>
          </a:p>
          <a:p>
            <a:pPr lvl="1" eaLnBrk="1" hangingPunct="1"/>
            <a:endParaRPr lang="en-US" sz="2500" dirty="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US" sz="2500" i="1" dirty="0" smtClean="0">
                <a:latin typeface="Arial" charset="0"/>
                <a:cs typeface="Arial" charset="0"/>
              </a:rPr>
              <a:t>What revenues should I recoup from whom and how should I do it?</a:t>
            </a:r>
          </a:p>
          <a:p>
            <a:pPr marL="393192" lvl="1" indent="0" eaLnBrk="1" hangingPunct="1">
              <a:buNone/>
            </a:pPr>
            <a:endParaRPr lang="en-US" sz="2500" i="1" dirty="0" smtClean="0">
              <a:latin typeface="Arial" charset="0"/>
              <a:cs typeface="Arial" charset="0"/>
            </a:endParaRPr>
          </a:p>
          <a:p>
            <a:pPr lvl="2" eaLnBrk="1" hangingPunct="1"/>
            <a:endParaRPr lang="en-US" sz="1400" dirty="0" smtClean="0">
              <a:latin typeface="Arial" charset="0"/>
              <a:cs typeface="Arial" charset="0"/>
            </a:endParaRPr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924" y="5867400"/>
            <a:ext cx="157207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976539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790634" cy="4033173"/>
          </a:xfrm>
        </p:spPr>
        <p:txBody>
          <a:bodyPr>
            <a:noAutofit/>
          </a:bodyPr>
          <a:lstStyle/>
          <a:p>
            <a:r>
              <a:rPr lang="en-US" sz="2800" dirty="0" smtClean="0"/>
              <a:t>Ensure rates recover costs to provide service to customers</a:t>
            </a:r>
          </a:p>
          <a:p>
            <a:pPr lvl="1"/>
            <a:r>
              <a:rPr lang="en-US" sz="2600" dirty="0" smtClean="0"/>
              <a:t>Including depreciation and rate of return</a:t>
            </a:r>
          </a:p>
          <a:p>
            <a:r>
              <a:rPr lang="en-US" sz="2800" dirty="0" smtClean="0"/>
              <a:t>Defines Optimal rate structure</a:t>
            </a:r>
          </a:p>
          <a:p>
            <a:pPr lvl="1"/>
            <a:r>
              <a:rPr lang="en-US" sz="2600" dirty="0" smtClean="0"/>
              <a:t>Customer Charge</a:t>
            </a:r>
          </a:p>
          <a:p>
            <a:pPr lvl="1"/>
            <a:r>
              <a:rPr lang="en-US" sz="2600" dirty="0" smtClean="0"/>
              <a:t>Commodity Charge</a:t>
            </a:r>
          </a:p>
          <a:p>
            <a:pPr lvl="1"/>
            <a:r>
              <a:rPr lang="en-US" sz="2600" dirty="0" smtClean="0"/>
              <a:t>Demand Charge (electric)</a:t>
            </a:r>
          </a:p>
          <a:p>
            <a:pPr lvl="1"/>
            <a:r>
              <a:rPr lang="en-US" sz="2600" dirty="0" smtClean="0"/>
              <a:t>PCA/PGA</a:t>
            </a:r>
            <a:endParaRPr lang="en-US" sz="2600" dirty="0"/>
          </a:p>
          <a:p>
            <a:r>
              <a:rPr lang="en-US" sz="2800" dirty="0" smtClean="0"/>
              <a:t>Reduce cross -subsidization between classes</a:t>
            </a:r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Three Important Objectives of COS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15000"/>
            <a:ext cx="17256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352800"/>
            <a:ext cx="2590800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8538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65649"/>
            <a:ext cx="7696200" cy="2971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Individual Utility Financial Position</a:t>
            </a: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486400"/>
            <a:ext cx="5943600" cy="119970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7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65649"/>
            <a:ext cx="7696200" cy="2971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Telecommunications Department</a:t>
            </a: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486400"/>
            <a:ext cx="5943600" cy="119970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Telecommunications Financial Projection with NO Rate Changes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514600"/>
            <a:ext cx="8790473" cy="134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6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lvl="0"/>
            <a:r>
              <a:rPr lang="en-US" sz="2800" dirty="0" smtClean="0"/>
              <a:t>The Telecommunications Department is currently meeting financial targets over the projection period</a:t>
            </a:r>
          </a:p>
          <a:p>
            <a:pPr lvl="0"/>
            <a:r>
              <a:rPr lang="en-US" sz="2800" dirty="0" smtClean="0"/>
              <a:t>No revenue changes are recommended at this time</a:t>
            </a:r>
          </a:p>
          <a:p>
            <a:pPr lvl="0"/>
            <a:r>
              <a:rPr lang="en-US" sz="2800" dirty="0" smtClean="0"/>
              <a:t>The projection will need to be updated yearly during the budget process as revenues, expenses and capital investment can change the financial projection</a:t>
            </a:r>
          </a:p>
          <a:p>
            <a:pPr marL="109728" lv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Telecommunications Financial Projection Recommended Changes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37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65649"/>
            <a:ext cx="7696200" cy="2971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Gas Department</a:t>
            </a: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486400"/>
            <a:ext cx="5943600" cy="119970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89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Gas Financial Projection with  </a:t>
            </a:r>
            <a:br>
              <a:rPr lang="en-US" dirty="0" smtClean="0"/>
            </a:br>
            <a:r>
              <a:rPr lang="en-US" dirty="0" smtClean="0"/>
              <a:t>NO Rate Changes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17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110582"/>
            <a:ext cx="8154232" cy="195328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324516" y="4304693"/>
            <a:ext cx="49906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The PGA will continue to adjust with purchased gas cost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167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lv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Gas Financial Projection Recommended Changes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18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001262"/>
            <a:ext cx="8610600" cy="20626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8367" y="4394808"/>
            <a:ext cx="4627265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61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65649"/>
            <a:ext cx="7696200" cy="2971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Wastewater Department</a:t>
            </a: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486400"/>
            <a:ext cx="5943600" cy="119970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28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698402" y="6408664"/>
            <a:ext cx="253753" cy="365125"/>
          </a:xfrm>
        </p:spPr>
        <p:txBody>
          <a:bodyPr/>
          <a:lstStyle/>
          <a:p>
            <a:pPr>
              <a:defRPr/>
            </a:pPr>
            <a:fld id="{16280636-1EE8-4353-BAEE-ABDD6CE1EA87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7924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800" dirty="0" smtClean="0">
                <a:latin typeface="Arial" charset="0"/>
                <a:cs typeface="Arial" charset="0"/>
              </a:rPr>
              <a:t>Services UFS Providing to Danville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341880"/>
            <a:ext cx="7404100" cy="3810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500" dirty="0" smtClean="0">
                <a:latin typeface="Arial" charset="0"/>
                <a:cs typeface="Arial" charset="0"/>
              </a:rPr>
              <a:t>Cost of Service, Financial Projection and Rate Design for:</a:t>
            </a:r>
          </a:p>
          <a:p>
            <a:pPr lvl="1"/>
            <a:r>
              <a:rPr lang="en-US" sz="2100" dirty="0" smtClean="0">
                <a:latin typeface="Arial" charset="0"/>
                <a:cs typeface="Arial" charset="0"/>
              </a:rPr>
              <a:t>Electric</a:t>
            </a:r>
          </a:p>
          <a:p>
            <a:pPr lvl="1"/>
            <a:r>
              <a:rPr lang="en-US" sz="2100" dirty="0" smtClean="0">
                <a:latin typeface="Arial" charset="0"/>
                <a:cs typeface="Arial" charset="0"/>
              </a:rPr>
              <a:t>Water</a:t>
            </a:r>
          </a:p>
          <a:p>
            <a:pPr lvl="1"/>
            <a:r>
              <a:rPr lang="en-US" sz="2100" dirty="0" smtClean="0">
                <a:latin typeface="Arial" charset="0"/>
                <a:cs typeface="Arial" charset="0"/>
              </a:rPr>
              <a:t>Wastewater</a:t>
            </a:r>
          </a:p>
          <a:p>
            <a:pPr lvl="1"/>
            <a:r>
              <a:rPr lang="en-US" sz="2100" dirty="0" smtClean="0">
                <a:latin typeface="Arial" charset="0"/>
                <a:cs typeface="Arial" charset="0"/>
              </a:rPr>
              <a:t>Telecommunications</a:t>
            </a:r>
          </a:p>
          <a:p>
            <a:pPr lvl="1"/>
            <a:r>
              <a:rPr lang="en-US" sz="2100" dirty="0" smtClean="0">
                <a:latin typeface="Arial" charset="0"/>
                <a:cs typeface="Arial" charset="0"/>
              </a:rPr>
              <a:t>Gas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 marL="393192" lvl="1" indent="0">
              <a:buNone/>
            </a:pPr>
            <a:endParaRPr lang="en-US" sz="1000" dirty="0" smtClean="0">
              <a:latin typeface="Arial" charset="0"/>
              <a:cs typeface="Arial" charset="0"/>
            </a:endParaRPr>
          </a:p>
          <a:p>
            <a:pPr marL="393192" lvl="1" indent="0">
              <a:buNone/>
            </a:pPr>
            <a:r>
              <a:rPr lang="en-US" sz="2400" dirty="0" smtClean="0">
                <a:latin typeface="Arial" charset="0"/>
                <a:cs typeface="Arial" charset="0"/>
              </a:rPr>
              <a:t>These are Enterprise Funds:  </a:t>
            </a:r>
            <a:r>
              <a:rPr lang="en-US" sz="2400" dirty="0">
                <a:latin typeface="Arial" charset="0"/>
                <a:cs typeface="Arial" charset="0"/>
              </a:rPr>
              <a:t>Self sustaining operation </a:t>
            </a:r>
            <a:r>
              <a:rPr lang="en-US" sz="2400" dirty="0" smtClean="0">
                <a:latin typeface="Arial" charset="0"/>
                <a:cs typeface="Arial" charset="0"/>
              </a:rPr>
              <a:t> = Revenues </a:t>
            </a:r>
            <a:r>
              <a:rPr lang="en-US" sz="2400" dirty="0">
                <a:latin typeface="Arial" charset="0"/>
                <a:cs typeface="Arial" charset="0"/>
              </a:rPr>
              <a:t>should meet financial </a:t>
            </a:r>
            <a:r>
              <a:rPr lang="en-US" sz="2400" dirty="0" smtClean="0">
                <a:latin typeface="Arial" charset="0"/>
                <a:cs typeface="Arial" charset="0"/>
              </a:rPr>
              <a:t>requirements, including reinvestment for reliability</a:t>
            </a:r>
            <a:endParaRPr lang="en-US" sz="2400" dirty="0">
              <a:latin typeface="Arial" charset="0"/>
              <a:cs typeface="Arial" charset="0"/>
            </a:endParaRPr>
          </a:p>
          <a:p>
            <a:pPr marL="393192" lvl="1" indent="0">
              <a:buNone/>
            </a:pPr>
            <a:endParaRPr lang="en-US" sz="2100" dirty="0" smtClean="0">
              <a:latin typeface="Arial" charset="0"/>
              <a:cs typeface="Arial" charset="0"/>
            </a:endParaRPr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943600"/>
            <a:ext cx="157207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6197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24057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Wastewater Financial Projection </a:t>
            </a:r>
            <a:br>
              <a:rPr lang="en-US" dirty="0" smtClean="0"/>
            </a:br>
            <a:r>
              <a:rPr lang="en-US" dirty="0" smtClean="0"/>
              <a:t>NO Rate Changes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20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80" y="2110583"/>
            <a:ext cx="8409820" cy="215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7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Wastewater Financial Projection </a:t>
            </a:r>
            <a:br>
              <a:rPr lang="en-US" dirty="0" smtClean="0"/>
            </a:br>
            <a:r>
              <a:rPr lang="en-US" dirty="0" smtClean="0"/>
              <a:t>Recommended Changes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21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976572"/>
            <a:ext cx="8153400" cy="209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4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Wastewater Preliminary COS Results (NOT Recommended </a:t>
            </a:r>
            <a:r>
              <a:rPr lang="en-US" dirty="0"/>
              <a:t>R</a:t>
            </a:r>
            <a:r>
              <a:rPr lang="en-US" dirty="0" smtClean="0"/>
              <a:t>ate Design)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22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5328144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The table above is </a:t>
            </a:r>
            <a:r>
              <a:rPr lang="en-US" sz="1200" dirty="0" smtClean="0">
                <a:latin typeface="Arial" panose="020B0604020202020204" pitchFamily="34" charset="0"/>
              </a:rPr>
              <a:t>NOT the recommended rate design and used </a:t>
            </a:r>
            <a:r>
              <a:rPr lang="en-US" sz="1200" dirty="0">
                <a:latin typeface="Arial" panose="020B0604020202020204" pitchFamily="34" charset="0"/>
              </a:rPr>
              <a:t>in the rate design process </a:t>
            </a:r>
            <a:r>
              <a:rPr lang="en-US" sz="1200" dirty="0" smtClean="0">
                <a:latin typeface="Arial" panose="020B0604020202020204" pitchFamily="34" charset="0"/>
              </a:rPr>
              <a:t>to work </a:t>
            </a:r>
            <a:r>
              <a:rPr lang="en-US" sz="1200" dirty="0">
                <a:latin typeface="Arial" panose="020B0604020202020204" pitchFamily="34" charset="0"/>
              </a:rPr>
              <a:t>toward COS rates </a:t>
            </a:r>
            <a:r>
              <a:rPr lang="en-US" sz="1200" dirty="0" smtClean="0">
                <a:latin typeface="Arial" panose="020B0604020202020204" pitchFamily="34" charset="0"/>
              </a:rPr>
              <a:t>overtime, lessening the rate impact to customers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1600200"/>
            <a:ext cx="3142152" cy="335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1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65649"/>
            <a:ext cx="7696200" cy="2971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Water Department</a:t>
            </a: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486400"/>
            <a:ext cx="5943600" cy="119970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50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Water Financial Projection </a:t>
            </a:r>
            <a:br>
              <a:rPr lang="en-US" dirty="0" smtClean="0"/>
            </a:br>
            <a:r>
              <a:rPr lang="en-US" dirty="0" smtClean="0"/>
              <a:t>NO Rate Changes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24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253" y="1905000"/>
            <a:ext cx="836236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2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Water Financial Projection </a:t>
            </a:r>
            <a:br>
              <a:rPr lang="en-US" dirty="0" smtClean="0"/>
            </a:br>
            <a:r>
              <a:rPr lang="en-US" dirty="0" smtClean="0"/>
              <a:t>Recommended Changes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25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981200"/>
            <a:ext cx="8266272" cy="248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7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Water Preliminary COS Results</a:t>
            </a:r>
            <a:br>
              <a:rPr lang="en-US" dirty="0" smtClean="0"/>
            </a:br>
            <a:r>
              <a:rPr lang="en-US" dirty="0" smtClean="0"/>
              <a:t>(NOT Recommended </a:t>
            </a:r>
            <a:r>
              <a:rPr lang="en-US" dirty="0"/>
              <a:t>R</a:t>
            </a:r>
            <a:r>
              <a:rPr lang="en-US" dirty="0" smtClean="0"/>
              <a:t>ate Design)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26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634377"/>
            <a:ext cx="3390900" cy="331862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19200" y="5328144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The table above is </a:t>
            </a:r>
            <a:r>
              <a:rPr lang="en-US" sz="1200" dirty="0" smtClean="0">
                <a:latin typeface="Arial" panose="020B0604020202020204" pitchFamily="34" charset="0"/>
              </a:rPr>
              <a:t>NOT the recommended rate design and used </a:t>
            </a:r>
            <a:r>
              <a:rPr lang="en-US" sz="1200" dirty="0">
                <a:latin typeface="Arial" panose="020B0604020202020204" pitchFamily="34" charset="0"/>
              </a:rPr>
              <a:t>in the rate design process </a:t>
            </a:r>
            <a:r>
              <a:rPr lang="en-US" sz="1200" dirty="0" smtClean="0">
                <a:latin typeface="Arial" panose="020B0604020202020204" pitchFamily="34" charset="0"/>
              </a:rPr>
              <a:t>to work </a:t>
            </a:r>
            <a:r>
              <a:rPr lang="en-US" sz="1200" dirty="0">
                <a:latin typeface="Arial" panose="020B0604020202020204" pitchFamily="34" charset="0"/>
              </a:rPr>
              <a:t>toward COS rates </a:t>
            </a:r>
            <a:r>
              <a:rPr lang="en-US" sz="1200" dirty="0" smtClean="0">
                <a:latin typeface="Arial" panose="020B0604020202020204" pitchFamily="34" charset="0"/>
              </a:rPr>
              <a:t>overtime, lessening the rate impact to customers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715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65649"/>
            <a:ext cx="7696200" cy="2971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Electric Department</a:t>
            </a: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486400"/>
            <a:ext cx="5943600" cy="119970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89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Electric Financial Projection NO Rate Changes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28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514600"/>
            <a:ext cx="8423968" cy="14315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4413445"/>
            <a:ext cx="7732872" cy="38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50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Electric Financial Projection Recommended Changes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29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514600"/>
            <a:ext cx="8423968" cy="14315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550" y="4413853"/>
            <a:ext cx="7724722" cy="38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4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763000" y="6424295"/>
            <a:ext cx="253753" cy="365125"/>
          </a:xfrm>
        </p:spPr>
        <p:txBody>
          <a:bodyPr/>
          <a:lstStyle/>
          <a:p>
            <a:pPr>
              <a:defRPr/>
            </a:pPr>
            <a:fld id="{16280636-1EE8-4353-BAEE-ABDD6CE1EA87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909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924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800" dirty="0" smtClean="0">
                <a:latin typeface="Arial" charset="0"/>
                <a:cs typeface="Arial" charset="0"/>
              </a:rPr>
              <a:t>   Utility Financial Solutions, LLC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676400"/>
            <a:ext cx="7404100" cy="447548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charset="0"/>
                <a:cs typeface="Arial" charset="0"/>
              </a:rPr>
              <a:t>International consulting firm providing financial services to utilities across the </a:t>
            </a:r>
            <a:r>
              <a:rPr lang="en-US" sz="2400" dirty="0" smtClean="0">
                <a:latin typeface="Arial" charset="0"/>
                <a:cs typeface="Arial" charset="0"/>
              </a:rPr>
              <a:t>country</a:t>
            </a:r>
          </a:p>
          <a:p>
            <a:pPr eaLnBrk="1" hangingPunct="1"/>
            <a:endParaRPr lang="en-US" sz="9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400" dirty="0" smtClean="0">
                <a:latin typeface="Arial" charset="0"/>
                <a:cs typeface="Arial" charset="0"/>
              </a:rPr>
              <a:t>Here to present the financial overview of each utility to help aid in </a:t>
            </a:r>
            <a:r>
              <a:rPr lang="en-US" sz="2400" dirty="0">
                <a:latin typeface="Arial" charset="0"/>
                <a:cs typeface="Arial" charset="0"/>
              </a:rPr>
              <a:t>b</a:t>
            </a:r>
            <a:r>
              <a:rPr lang="en-US" sz="2400" dirty="0" smtClean="0">
                <a:latin typeface="Arial" charset="0"/>
                <a:cs typeface="Arial" charset="0"/>
              </a:rPr>
              <a:t>udget preparation</a:t>
            </a:r>
          </a:p>
          <a:p>
            <a:pPr eaLnBrk="1" hangingPunct="1"/>
            <a:endParaRPr lang="en-US" sz="1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400" dirty="0" smtClean="0">
                <a:latin typeface="Arial" charset="0"/>
                <a:cs typeface="Arial" charset="0"/>
              </a:rPr>
              <a:t>Get Direction from the Council on rate recommendations</a:t>
            </a:r>
          </a:p>
          <a:p>
            <a:pPr eaLnBrk="1" hangingPunct="1"/>
            <a:endParaRPr lang="en-US" sz="1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400" dirty="0" smtClean="0">
                <a:latin typeface="Arial" charset="0"/>
                <a:cs typeface="Arial" charset="0"/>
              </a:rPr>
              <a:t>Complete COS results and Rate Design will be presented early next year.  Date upon request.</a:t>
            </a:r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867400"/>
            <a:ext cx="157207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30584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Electric COS Results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30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676400"/>
            <a:ext cx="5736429" cy="356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6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Electric Preliminary COS Rates  (Not Recommended Rate Design)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31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199" y="1676400"/>
            <a:ext cx="5959881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19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Summary of Rate Recommendations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32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81200"/>
            <a:ext cx="8497986" cy="17571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373" y="3962400"/>
            <a:ext cx="6780627" cy="3394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479284"/>
            <a:ext cx="3733800" cy="24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1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3075" y="1531699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UFS is looking for direction to prepare the rate design</a:t>
            </a:r>
          </a:p>
          <a:p>
            <a:r>
              <a:rPr lang="en-US" dirty="0" smtClean="0"/>
              <a:t>What percentages are approved in each utility</a:t>
            </a:r>
          </a:p>
          <a:p>
            <a:r>
              <a:rPr lang="en-US" dirty="0" smtClean="0"/>
              <a:t>A 2% bandwidth where appropriate on rate design</a:t>
            </a:r>
          </a:p>
          <a:p>
            <a:r>
              <a:rPr lang="en-US" dirty="0" smtClean="0"/>
              <a:t>Move customer charges with rate designs</a:t>
            </a:r>
          </a:p>
          <a:p>
            <a:r>
              <a:rPr lang="en-US" dirty="0" smtClean="0"/>
              <a:t>Onsite visit early next year to present rate design?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 and Direction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70738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85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200" y="1365649"/>
            <a:ext cx="4724400" cy="2971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Questions?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486400"/>
            <a:ext cx="5943600" cy="1199704"/>
          </a:xfrm>
        </p:spPr>
        <p:txBody>
          <a:bodyPr>
            <a:normAutofit fontScale="70000" lnSpcReduction="20000"/>
          </a:bodyPr>
          <a:lstStyle/>
          <a:p>
            <a:pPr algn="ctr" fontAlgn="base">
              <a:spcAft>
                <a:spcPct val="0"/>
              </a:spcAft>
            </a:pPr>
            <a:r>
              <a:rPr lang="en-US" sz="2600" dirty="0">
                <a:latin typeface="Arial" charset="0"/>
                <a:cs typeface="Arial" charset="0"/>
              </a:rPr>
              <a:t>Dawn Lund</a:t>
            </a:r>
          </a:p>
          <a:p>
            <a:pPr algn="ctr" fontAlgn="base">
              <a:spcAft>
                <a:spcPct val="0"/>
              </a:spcAft>
            </a:pPr>
            <a:r>
              <a:rPr lang="en-US" sz="2600" dirty="0">
                <a:latin typeface="Arial" charset="0"/>
                <a:cs typeface="Arial" charset="0"/>
              </a:rPr>
              <a:t>Vice-President</a:t>
            </a:r>
          </a:p>
          <a:p>
            <a:pPr algn="ctr" fontAlgn="base">
              <a:spcAft>
                <a:spcPct val="0"/>
              </a:spcAft>
            </a:pPr>
            <a:r>
              <a:rPr lang="en-US" sz="2600" dirty="0">
                <a:latin typeface="Arial" charset="0"/>
                <a:cs typeface="Arial" charset="0"/>
              </a:rPr>
              <a:t>Utility Financial Solutions</a:t>
            </a:r>
          </a:p>
          <a:p>
            <a:pPr algn="ctr" fontAlgn="base">
              <a:spcAft>
                <a:spcPct val="0"/>
              </a:spcAft>
            </a:pPr>
            <a:r>
              <a:rPr lang="en-US" sz="2600" dirty="0">
                <a:latin typeface="Arial" charset="0"/>
                <a:cs typeface="Arial" charset="0"/>
              </a:rPr>
              <a:t>231-218-9664</a:t>
            </a:r>
          </a:p>
          <a:p>
            <a:endParaRPr lang="en-US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839200" y="6492875"/>
            <a:ext cx="253753" cy="365125"/>
          </a:xfrm>
        </p:spPr>
        <p:txBody>
          <a:bodyPr/>
          <a:lstStyle/>
          <a:p>
            <a:pPr>
              <a:defRPr/>
            </a:pPr>
            <a:fld id="{681C8A4E-3198-47EC-AD90-1D824D8D6C6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5298" name="AutoShape 2050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latin typeface="Arial" charset="0"/>
                <a:cs typeface="Arial" charset="0"/>
              </a:rPr>
              <a:t/>
            </a:r>
            <a:br>
              <a:rPr lang="en-US" sz="3200" dirty="0" smtClean="0">
                <a:latin typeface="Arial" charset="0"/>
                <a:cs typeface="Arial" charset="0"/>
              </a:rPr>
            </a:br>
            <a:r>
              <a:rPr lang="en-US" sz="3200" dirty="0" smtClean="0">
                <a:latin typeface="Arial" charset="0"/>
                <a:cs typeface="Arial" charset="0"/>
              </a:rPr>
              <a:t>Overview of </a:t>
            </a:r>
            <a:r>
              <a:rPr lang="en-US" sz="3200" dirty="0">
                <a:latin typeface="Arial" charset="0"/>
                <a:cs typeface="Arial" charset="0"/>
              </a:rPr>
              <a:t>Financial </a:t>
            </a:r>
            <a:r>
              <a:rPr lang="en-US" sz="3200" dirty="0" smtClean="0">
                <a:latin typeface="Arial" charset="0"/>
                <a:cs typeface="Arial" charset="0"/>
              </a:rPr>
              <a:t>Planning, Cost of Service and the Rate Setting Process</a:t>
            </a:r>
          </a:p>
        </p:txBody>
      </p:sp>
      <p:pic>
        <p:nvPicPr>
          <p:cNvPr id="55299" name="Picture 2053" descr="j0198613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2800" y="2438400"/>
            <a:ext cx="2743200" cy="2409825"/>
          </a:xfr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813425"/>
            <a:ext cx="17256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353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Gives an overview of were the utility is today compared to key financial targets</a:t>
            </a:r>
          </a:p>
          <a:p>
            <a:r>
              <a:rPr lang="en-US" dirty="0" smtClean="0"/>
              <a:t>Outlines a rate track needed to keep (or get) the utility financially healthy</a:t>
            </a:r>
          </a:p>
          <a:p>
            <a:r>
              <a:rPr lang="en-US" dirty="0" smtClean="0"/>
              <a:t>Key targets include</a:t>
            </a:r>
          </a:p>
          <a:p>
            <a:pPr lvl="1"/>
            <a:r>
              <a:rPr lang="en-US" dirty="0" smtClean="0"/>
              <a:t>Operating Income</a:t>
            </a:r>
          </a:p>
          <a:p>
            <a:pPr lvl="1"/>
            <a:r>
              <a:rPr lang="en-US" dirty="0" smtClean="0"/>
              <a:t>Minimum Cash Reserve</a:t>
            </a:r>
          </a:p>
          <a:p>
            <a:pPr lvl="1"/>
            <a:r>
              <a:rPr lang="en-US" dirty="0" smtClean="0"/>
              <a:t>Debt Coverage Ratio</a:t>
            </a:r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Projection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25" y="57150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893" y="3968215"/>
            <a:ext cx="3200400" cy="174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424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400" dirty="0" smtClean="0"/>
              <a:t>Adequate </a:t>
            </a:r>
            <a:r>
              <a:rPr lang="en-US" sz="2400" dirty="0"/>
              <a:t>rate of return on investment to help ensure current customers are paying their fair share of the use of the infrastructure and not deferring the charge to future </a:t>
            </a:r>
            <a:r>
              <a:rPr lang="en-US" sz="2400" dirty="0" smtClean="0"/>
              <a:t>generations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2000" dirty="0"/>
          </a:p>
          <a:p>
            <a:pPr lvl="1"/>
            <a:r>
              <a:rPr lang="en-US" dirty="0"/>
              <a:t>Fund Depreciation Expense</a:t>
            </a:r>
          </a:p>
          <a:p>
            <a:pPr lvl="1"/>
            <a:r>
              <a:rPr lang="en-US" dirty="0"/>
              <a:t>Fund Interest Expense</a:t>
            </a:r>
          </a:p>
          <a:p>
            <a:pPr lvl="1"/>
            <a:r>
              <a:rPr lang="en-US" dirty="0"/>
              <a:t>Fund inflationary increase on historical </a:t>
            </a:r>
            <a:r>
              <a:rPr lang="en-US" dirty="0" smtClean="0"/>
              <a:t>investment of system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Operating Income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63880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7" name="Picture 17" descr="increasing inco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800135"/>
            <a:ext cx="2000504" cy="1829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27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 cash reserve recommendation is MINIMUM – Considered cash critical</a:t>
            </a:r>
          </a:p>
          <a:p>
            <a:r>
              <a:rPr lang="en-US" dirty="0" smtClean="0"/>
              <a:t>Funds exist to:</a:t>
            </a:r>
          </a:p>
          <a:p>
            <a:pPr lvl="1"/>
            <a:r>
              <a:rPr lang="en-US" sz="2400" dirty="0" smtClean="0"/>
              <a:t>Pay expenses</a:t>
            </a:r>
          </a:p>
          <a:p>
            <a:pPr lvl="1"/>
            <a:r>
              <a:rPr lang="en-US" sz="2400" dirty="0" smtClean="0"/>
              <a:t>Normal capital improvements (approx </a:t>
            </a:r>
            <a:r>
              <a:rPr lang="en-US" sz="2400" dirty="0"/>
              <a:t>d</a:t>
            </a:r>
            <a:r>
              <a:rPr lang="en-US" sz="2400" dirty="0" smtClean="0"/>
              <a:t>epr</a:t>
            </a:r>
            <a:r>
              <a:rPr lang="en-US" sz="2400" dirty="0"/>
              <a:t>)</a:t>
            </a:r>
            <a:endParaRPr lang="en-US" sz="2400" dirty="0" smtClean="0"/>
          </a:p>
          <a:p>
            <a:pPr lvl="1"/>
            <a:r>
              <a:rPr lang="en-US" sz="2400" dirty="0" smtClean="0"/>
              <a:t>Pay Debt Service</a:t>
            </a:r>
          </a:p>
          <a:p>
            <a:pPr lvl="1"/>
            <a:r>
              <a:rPr lang="en-US" sz="2400" dirty="0" smtClean="0"/>
              <a:t>Support and unexpected expense</a:t>
            </a:r>
          </a:p>
          <a:p>
            <a:pPr lvl="1"/>
            <a:r>
              <a:rPr lang="en-US" sz="2400" dirty="0" smtClean="0"/>
              <a:t>Keep utility healthy for future management and operations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Reasons for Adequate Cash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70738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 descr="http://www.cashadvancemart.com/images/istock/get_payday_loan_cash_toda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799" y="4876800"/>
            <a:ext cx="2727325" cy="2045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65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latin typeface="Arial" charset="0"/>
                <a:cs typeface="Arial" charset="0"/>
              </a:rPr>
              <a:t>Meet Debt Coverage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0" indent="-457200">
              <a:buFont typeface="Arial" charset="0"/>
              <a:buChar char="•"/>
            </a:pPr>
            <a:r>
              <a:rPr lang="en-US" sz="2800" dirty="0">
                <a:latin typeface="Arial" charset="0"/>
                <a:cs typeface="Arial" charset="0"/>
              </a:rPr>
              <a:t>Debt coverage ratios mandated by covenants and established in bond ordinances when debt issued </a:t>
            </a:r>
          </a:p>
          <a:p>
            <a:pPr marL="457200" indent="-457200" eaLnBrk="1" hangingPunct="1">
              <a:buFont typeface="Arial" charset="0"/>
              <a:buChar char="•"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marL="457200" indent="-457200" eaLnBrk="1" hangingPunct="1">
              <a:buFont typeface="Arial" charset="0"/>
              <a:buChar char="•"/>
            </a:pPr>
            <a:r>
              <a:rPr lang="en-US" sz="2800" dirty="0" smtClean="0">
                <a:latin typeface="Arial" charset="0"/>
                <a:cs typeface="Arial" charset="0"/>
              </a:rPr>
              <a:t>Identifies cash generated by operations above the debt service payment</a:t>
            </a:r>
          </a:p>
          <a:p>
            <a:pPr marL="457200" indent="-457200" eaLnBrk="1" hangingPunct="1">
              <a:buFont typeface="Arial" charset="0"/>
              <a:buChar char="•"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marL="457200" indent="-457200" eaLnBrk="1" hangingPunct="1">
              <a:buFont typeface="Arial" charset="0"/>
              <a:buChar char="•"/>
            </a:pPr>
            <a:r>
              <a:rPr lang="en-US" sz="2800" dirty="0" smtClean="0">
                <a:latin typeface="Arial" charset="0"/>
                <a:cs typeface="Arial" charset="0"/>
              </a:rPr>
              <a:t>Know your requirements</a:t>
            </a:r>
          </a:p>
          <a:p>
            <a:pPr marL="0" indent="0" eaLnBrk="1" hangingPunct="1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     and meet them</a:t>
            </a:r>
          </a:p>
        </p:txBody>
      </p:sp>
      <p:pic>
        <p:nvPicPr>
          <p:cNvPr id="41989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990590"/>
            <a:ext cx="178117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86200"/>
            <a:ext cx="3429000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105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Small </a:t>
            </a:r>
            <a:r>
              <a:rPr lang="en-US" sz="2800" dirty="0"/>
              <a:t>periodic </a:t>
            </a:r>
            <a:r>
              <a:rPr lang="en-US" sz="2800" dirty="0" smtClean="0"/>
              <a:t>increases</a:t>
            </a:r>
          </a:p>
          <a:p>
            <a:pPr lvl="1"/>
            <a:r>
              <a:rPr lang="en-US" sz="2400" dirty="0"/>
              <a:t>K</a:t>
            </a:r>
            <a:r>
              <a:rPr lang="en-US" sz="2400" dirty="0" smtClean="0"/>
              <a:t>eep </a:t>
            </a:r>
            <a:r>
              <a:rPr lang="en-US" sz="2400" dirty="0"/>
              <a:t>up with </a:t>
            </a:r>
            <a:r>
              <a:rPr lang="en-US" sz="2400" dirty="0" smtClean="0"/>
              <a:t>inflation</a:t>
            </a:r>
          </a:p>
          <a:p>
            <a:pPr lvl="1"/>
            <a:r>
              <a:rPr lang="en-US" sz="2400" dirty="0" smtClean="0"/>
              <a:t>Avoid large/double digit increases in the future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Financial </a:t>
            </a:r>
            <a:r>
              <a:rPr lang="en-US" sz="2400" dirty="0"/>
              <a:t>projection </a:t>
            </a:r>
            <a:r>
              <a:rPr lang="en-US" sz="2400" dirty="0" smtClean="0"/>
              <a:t>should be updated with </a:t>
            </a:r>
            <a:r>
              <a:rPr lang="en-US" sz="2400" dirty="0"/>
              <a:t>budget process to  monitor </a:t>
            </a:r>
            <a:r>
              <a:rPr lang="en-US" sz="2400" dirty="0" smtClean="0"/>
              <a:t>targets and rate track</a:t>
            </a:r>
            <a:endParaRPr lang="en-US" sz="2400" dirty="0"/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Cost of Service Study </a:t>
            </a:r>
            <a:r>
              <a:rPr lang="en-US" sz="2400" dirty="0" smtClean="0"/>
              <a:t>every 3 years </a:t>
            </a:r>
            <a:r>
              <a:rPr lang="en-US" sz="2400" dirty="0"/>
              <a:t>– know your costs </a:t>
            </a:r>
            <a:r>
              <a:rPr lang="en-US" sz="2400" dirty="0" smtClean="0"/>
              <a:t>and </a:t>
            </a:r>
            <a:r>
              <a:rPr lang="en-US" sz="2400" dirty="0"/>
              <a:t>structure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Planning Tools</a:t>
            </a:r>
            <a:endParaRPr lang="en-US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217" y="5699760"/>
            <a:ext cx="2225675" cy="10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27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2013</TotalTime>
  <Words>675</Words>
  <Application>Microsoft Office PowerPoint</Application>
  <PresentationFormat>On-screen Show (4:3)</PresentationFormat>
  <Paragraphs>184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Concourse</vt:lpstr>
      <vt:lpstr>Financial Overview of Danville Utilities  </vt:lpstr>
      <vt:lpstr>Services UFS Providing to Danville</vt:lpstr>
      <vt:lpstr>   Utility Financial Solutions, LLC</vt:lpstr>
      <vt:lpstr> Overview of Financial Planning, Cost of Service and the Rate Setting Process</vt:lpstr>
      <vt:lpstr>Financial Projection</vt:lpstr>
      <vt:lpstr>Operating Income</vt:lpstr>
      <vt:lpstr>Reasons for Adequate Cash</vt:lpstr>
      <vt:lpstr>Meet Debt Coverage</vt:lpstr>
      <vt:lpstr>Financial Planning Tools</vt:lpstr>
      <vt:lpstr>Why is Cost of Service Important?</vt:lpstr>
      <vt:lpstr>Three Important Objectives of COS</vt:lpstr>
      <vt:lpstr>Individual Utility Financial Position e</vt:lpstr>
      <vt:lpstr>Telecommunications Department e</vt:lpstr>
      <vt:lpstr> Telecommunications Financial Projection with NO Rate Changes</vt:lpstr>
      <vt:lpstr>Telecommunications Financial Projection Recommended Changes</vt:lpstr>
      <vt:lpstr>Gas Department e</vt:lpstr>
      <vt:lpstr> Gas Financial Projection with   NO Rate Changes</vt:lpstr>
      <vt:lpstr>Gas Financial Projection Recommended Changes</vt:lpstr>
      <vt:lpstr>Wastewater Department e</vt:lpstr>
      <vt:lpstr>Wastewater Financial Projection  NO Rate Changes</vt:lpstr>
      <vt:lpstr>Wastewater Financial Projection  Recommended Changes</vt:lpstr>
      <vt:lpstr>Wastewater Preliminary COS Results (NOT Recommended Rate Design)</vt:lpstr>
      <vt:lpstr>Water Department e</vt:lpstr>
      <vt:lpstr>Water Financial Projection  NO Rate Changes</vt:lpstr>
      <vt:lpstr>Water Financial Projection  Recommended Changes</vt:lpstr>
      <vt:lpstr>Water Preliminary COS Results (NOT Recommended Rate Design)</vt:lpstr>
      <vt:lpstr>Electric Department e</vt:lpstr>
      <vt:lpstr>  Electric Financial Projection NO Rate Changes</vt:lpstr>
      <vt:lpstr>Electric Financial Projection Recommended Changes</vt:lpstr>
      <vt:lpstr>Electric COS Results</vt:lpstr>
      <vt:lpstr>Electric Preliminary COS Rates  (Not Recommended Rate Design)</vt:lpstr>
      <vt:lpstr>Summary of Rate Recommendations</vt:lpstr>
      <vt:lpstr>Next Steps and Direction</vt:lpstr>
      <vt:lpstr>Questions? 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Explaining Rate Increases to End User</dc:title>
  <dc:creator>Dawn Lund</dc:creator>
  <cp:lastModifiedBy>Hendrix, Arnold G</cp:lastModifiedBy>
  <cp:revision>98</cp:revision>
  <dcterms:created xsi:type="dcterms:W3CDTF">2012-06-14T14:36:47Z</dcterms:created>
  <dcterms:modified xsi:type="dcterms:W3CDTF">2014-11-24T19:59:19Z</dcterms:modified>
</cp:coreProperties>
</file>